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072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1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ee2ea2993?vaa=1&amp;vcp=1&amp;vop=1&amp;pid=66dcb76e2&amp;color=36,64,97&amp;vtp=1&amp;bt=1&amp;bbb=1"/>
          <p:cNvSpPr/>
          <p:nvPr/>
        </p:nvSpPr>
        <p:spPr>
          <a:xfrm>
            <a:off x="539496" y="828000"/>
            <a:ext cx="11109960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根据题意可作图如图所示，</a:t>
            </a:r>
            <a:endParaRPr lang="en-US" altLang="zh-CN" sz="1800" dirty="0"/>
          </a:p>
        </p:txBody>
      </p:sp>
      <p:pic>
        <p:nvPicPr>
          <p:cNvPr id="3" name="QC_5_AS.19_2#ee2ea2993?vaa=1&amp;vcp=1&amp;vop=1&amp;pid=66dcb76e2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111" y="1292820"/>
            <a:ext cx="1381575" cy="178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19_3#ee2ea2993?vaa=1&amp;vcp=1&amp;vop=1&amp;pid=66dcb76e2&amp;color=36,64,97&amp;vtp=1&amp;bbb=1"/>
              <p:cNvSpPr/>
              <p:nvPr/>
            </p:nvSpPr>
            <p:spPr>
              <a:xfrm>
                <a:off x="539496" y="3045421"/>
                <a:ext cx="11109960" cy="3119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𝐴𝑃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都是等边三角形，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=4×4×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×8−16+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×8−8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AS.19_3#ee2ea2993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5421"/>
                <a:ext cx="11109960" cy="3119565"/>
              </a:xfrm>
              <a:prstGeom prst="rect">
                <a:avLst/>
              </a:prstGeom>
              <a:blipFill>
                <a:blip r:embed="rId4"/>
                <a:stretch>
                  <a:fillRect l="-1317" b="-45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N.20_1#ee2ea2993?vaa=1&amp;vcp=1&amp;vop=1&amp;pid=66dcb76e2&amp;color=36,64,97&amp;vtp=1&amp;bbb=1">
            <a:extLst>
              <a:ext uri="{FF2B5EF4-FFF2-40B4-BE49-F238E27FC236}">
                <a16:creationId xmlns:a16="http://schemas.microsoft.com/office/drawing/2014/main" id="{1FA43D2F-6E75-D7DF-F694-77C73E0DF3DC}"/>
              </a:ext>
            </a:extLst>
          </p:cNvPr>
          <p:cNvSpPr/>
          <p:nvPr/>
        </p:nvSpPr>
        <p:spPr>
          <a:xfrm>
            <a:off x="539496" y="333284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6001509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1_1#278fa4f02?vaa=1&amp;vcp=1&amp;vop=1&amp;pid=66dcb76e2&amp;color=36,64,97&amp;vtp=1&amp;bt=1&amp;bbb=1&amp;hb=1"/>
              <p:cNvSpPr/>
              <p:nvPr/>
            </p:nvSpPr>
            <p:spPr>
              <a:xfrm>
                <a:off x="539496" y="211974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[江苏南通2025高二期末]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已知平行六面体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的所有棱长均为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，则对角线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21_1#278fa4f02?vaa=1&amp;vcp=1&amp;vop=1&amp;pid=66dcb76e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974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278fa4f02.bracket?vaa=1&amp;vcp=1&amp;vop=1&amp;pid=66dcb76e2&amp;color=36,64,97&amp;vpa=6&amp;vtp=1"/>
          <p:cNvSpPr/>
          <p:nvPr/>
        </p:nvSpPr>
        <p:spPr>
          <a:xfrm>
            <a:off x="6285421" y="262025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1_2#278fa4f02.choices?vaa=1&amp;vcp=1&amp;vop=1&amp;pid=66dcb76e2&amp;color=36,64,97&amp;vtp=1&amp;bbb=1"/>
              <p:cNvSpPr/>
              <p:nvPr/>
            </p:nvSpPr>
            <p:spPr>
              <a:xfrm>
                <a:off x="539496" y="2897872"/>
                <a:ext cx="11109960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885440" algn="l"/>
                    <a:tab pos="5580380" algn="l"/>
                    <a:tab pos="84404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21_2#278fa4f02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7872"/>
                <a:ext cx="11109960" cy="386461"/>
              </a:xfrm>
              <a:prstGeom prst="rect">
                <a:avLst/>
              </a:prstGeom>
              <a:blipFill>
                <a:blip r:embed="rId4"/>
                <a:stretch>
                  <a:fillRect l="-1317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22_1#278fa4f02?vaa=1&amp;vcp=1&amp;vop=1&amp;pid=66dcb76e2&amp;color=36,64,97&amp;vtp=1&amp;bbb=1&amp;hb=1"/>
              <p:cNvSpPr/>
              <p:nvPr/>
            </p:nvSpPr>
            <p:spPr>
              <a:xfrm>
                <a:off x="539496" y="3286238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C_5_AS.22_1#278fa4f02?vaa=1&amp;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6238"/>
                <a:ext cx="11109960" cy="469900"/>
              </a:xfrm>
              <a:prstGeom prst="rect">
                <a:avLst/>
              </a:prstGeom>
              <a:blipFill>
                <a:blip r:embed="rId5"/>
                <a:stretch>
                  <a:fillRect l="-1317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AS.22_1#278fa4f02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088C7C24-4B8B-3E51-58D9-1FAC8BA978A1}"/>
                  </a:ext>
                </a:extLst>
              </p:cNvPr>
              <p:cNvSpPr/>
              <p:nvPr/>
            </p:nvSpPr>
            <p:spPr>
              <a:xfrm>
                <a:off x="539496" y="3756138"/>
                <a:ext cx="11109960" cy="116363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=1+1+1−2×1×1×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−2×1×1×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+2×1×1×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</m:acc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5_AS.22_1#278fa4f02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088C7C24-4B8B-3E51-58D9-1FAC8BA978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6138"/>
                <a:ext cx="11109960" cy="1163638"/>
              </a:xfrm>
              <a:prstGeom prst="rect">
                <a:avLst/>
              </a:prstGeom>
              <a:blipFill>
                <a:blip r:embed="rId6"/>
                <a:stretch>
                  <a:fillRect l="-1317" b="-7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25_1#546f2b4bc?vaa=1&amp;vcp=1&amp;vop=1&amp;pid=66dcb76e2&amp;color=36,64,97&amp;vtp=1&amp;bt=1&amp;bbb=1&amp;hb=1"/>
              <p:cNvSpPr/>
              <p:nvPr/>
            </p:nvSpPr>
            <p:spPr>
              <a:xfrm>
                <a:off x="539496" y="1111872"/>
                <a:ext cx="11109960" cy="7665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[江苏南京2024高二月考]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𝑂𝐺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5_BD.25_1#546f2b4bc?vaa=1&amp;vcp=1&amp;vop=1&amp;pid=66dcb76e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1872"/>
                <a:ext cx="11109960" cy="766572"/>
              </a:xfrm>
              <a:prstGeom prst="rect">
                <a:avLst/>
              </a:prstGeom>
              <a:blipFill>
                <a:blip r:embed="rId3"/>
                <a:stretch>
                  <a:fillRect l="-1317" t="-317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27_1#546f2b4bc.blank?vaa=1&amp;vcp=1&amp;vop=1&amp;pid=66dcb76e2&amp;color=36,64,97&amp;vpa=7&amp;vtp=1&amp;bbb=1&amp;rh=30.61"/>
              <p:cNvSpPr/>
              <p:nvPr/>
            </p:nvSpPr>
            <p:spPr>
              <a:xfrm>
                <a:off x="6066980" y="1429561"/>
                <a:ext cx="311150" cy="388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27_1#546f2b4bc.blank?vaa=1&amp;vcp=1&amp;vop=1&amp;pid=66dcb76e2&amp;color=36,64,97&amp;vpa=7&amp;vtp=1&amp;bbb=1&amp;rh=30.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980" y="1429561"/>
                <a:ext cx="311150" cy="388747"/>
              </a:xfrm>
              <a:prstGeom prst="rect">
                <a:avLst/>
              </a:prstGeom>
              <a:blipFill>
                <a:blip r:embed="rId4"/>
                <a:stretch>
                  <a:fillRect b="-15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26_1#546f2b4bc?vaa=1&amp;vcp=1&amp;vop=1&amp;pid=66dcb76e2&amp;color=36,64,97&amp;vtp=1&amp;bbb=1"/>
              <p:cNvSpPr/>
              <p:nvPr/>
            </p:nvSpPr>
            <p:spPr>
              <a:xfrm>
                <a:off x="539496" y="1882062"/>
                <a:ext cx="11109960" cy="4005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𝑂𝐺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𝑂𝐺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5_AS.26_1#546f2b4bc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2062"/>
                <a:ext cx="11109960" cy="4005644"/>
              </a:xfrm>
              <a:prstGeom prst="rect">
                <a:avLst/>
              </a:prstGeom>
              <a:blipFill>
                <a:blip r:embed="rId5"/>
                <a:stretch>
                  <a:fillRect l="-1317" b="-19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9_1#450fbbae7?vcp=1&amp;vop=1&amp;pid=66dcb76e2&amp;color=36,64,97&amp;vtp=1&amp;bt=1&amp;bbb=1&amp;hb=1"/>
              <p:cNvSpPr/>
              <p:nvPr/>
            </p:nvSpPr>
            <p:spPr>
              <a:xfrm>
                <a:off x="539496" y="828000"/>
                <a:ext cx="11109960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如图，在平行四边形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，沿着对角线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折起，使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角，求此时点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29_1#450fbbae7?vcp=1&amp;vop=1&amp;pid=66dcb76e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16280"/>
              </a:xfrm>
              <a:prstGeom prst="rect">
                <a:avLst/>
              </a:prstGeom>
              <a:blipFill>
                <a:blip r:embed="rId3"/>
                <a:stretch>
                  <a:fillRect l="-1317" t="-855" b="-19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9_2#450fbbae7?vcp=1&amp;vop=1&amp;pid=66dcb76e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7328" y="1681122"/>
            <a:ext cx="4654296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0_1#450fbbae7?vcp=1&amp;vop=1&amp;pid=66dcb76e2&amp;color=36,64,97&amp;vtp=1&amp;bbb=1&amp;hb=1"/>
              <p:cNvSpPr/>
              <p:nvPr/>
            </p:nvSpPr>
            <p:spPr>
              <a:xfrm>
                <a:off x="539496" y="3446422"/>
                <a:ext cx="11109960" cy="2522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𝐵𝐴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𝐴𝐶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=3+2×1×1⋅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间的距离为2；当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30_1#450fbbae7?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6422"/>
                <a:ext cx="11109960" cy="2522284"/>
              </a:xfrm>
              <a:prstGeom prst="rect">
                <a:avLst/>
              </a:prstGeom>
              <a:blipFill>
                <a:blip r:embed="rId5"/>
                <a:stretch>
                  <a:fillRect l="-1317" r="-165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8526d916?vcp=1&amp;pid=586162534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p:pic>
        <p:nvPicPr>
          <p:cNvPr id="3" name="QC_5_BD.31_1#23fb2dc00?htil=1&amp;vaa=1&amp;vcp=1&amp;vop=1&amp;pid=88526d916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9288" y="1275548"/>
            <a:ext cx="3611880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31_2#23fb2dc00?htil=1&amp;vaa=1&amp;vcp=1&amp;vop=1&amp;pid=88526d916&amp;color=36,64,97&amp;vtp=1&amp;bbb=1&amp;hb=1"/>
              <p:cNvSpPr/>
              <p:nvPr/>
            </p:nvSpPr>
            <p:spPr>
              <a:xfrm>
                <a:off x="539496" y="1202396"/>
                <a:ext cx="73700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9.〈要点2，3，4〉（多选）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[辽宁大连育明高级中学2024高二期中]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一个结晶体的形状为平行六面体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，其中以顶点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为端点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的三条棱的长均为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6，且它们彼此的夹角都是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，则下列说法中正确的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5_BD.31_2#23fb2dc00?htil=1&amp;vaa=1&amp;vcp=1&amp;vop=1&amp;pid=88526d91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7370064" cy="1608455"/>
              </a:xfrm>
              <a:prstGeom prst="rect">
                <a:avLst/>
              </a:prstGeom>
              <a:blipFill>
                <a:blip r:embed="rId4"/>
                <a:stretch>
                  <a:fillRect l="-1985" r="-363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31_3#23fb2dc00.choices?htil=1&amp;vaa=1&amp;vcp=1&amp;vop=1&amp;pid=88526d916&amp;color=36,64,97&amp;vtp=1&amp;bbb=1"/>
              <p:cNvSpPr/>
              <p:nvPr/>
            </p:nvSpPr>
            <p:spPr>
              <a:xfrm>
                <a:off x="539496" y="2802596"/>
                <a:ext cx="7370064" cy="9285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3792982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  <a:tabLst>
                    <a:tab pos="3792982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5_BD.31_3#23fb2dc00.choices?htil=1&amp;vaa=1&amp;vcp=1&amp;vop=1&amp;pid=88526d9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2596"/>
                <a:ext cx="7370064" cy="928561"/>
              </a:xfrm>
              <a:prstGeom prst="rect">
                <a:avLst/>
              </a:prstGeom>
              <a:blipFill>
                <a:blip r:embed="rId5"/>
                <a:stretch>
                  <a:fillRect l="-1985" b="-8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3_1#23fb2dc00?vaa=1&amp;vcp=1&amp;vop=1&amp;pid=88526d916&amp;color=36,64,97&amp;vtp=1&amp;bt=1&amp;bbb=1&amp;hb=1"/>
              <p:cNvSpPr/>
              <p:nvPr/>
            </p:nvSpPr>
            <p:spPr>
              <a:xfrm>
                <a:off x="539496" y="828000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=6×6×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5_AS.33_1#23fb2dc00?vaa=1&amp;vcp=1&amp;vop=1&amp;pid=88526d91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44500"/>
              </a:xfrm>
              <a:prstGeom prst="rect">
                <a:avLst/>
              </a:prstGeom>
              <a:blipFill>
                <a:blip r:embed="rId3"/>
                <a:stretch>
                  <a:fillRect l="-1317" b="-191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4_1#23fb2dc00?vaa=1&amp;vcp=1&amp;vop=1&amp;pid=88526d916&amp;color=36,64,97&amp;vtp=1&amp;bbb=1"/>
          <p:cNvSpPr/>
          <p:nvPr/>
        </p:nvSpPr>
        <p:spPr>
          <a:xfrm>
            <a:off x="539496" y="5825196"/>
            <a:ext cx="11109960" cy="379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33_1#23fb2dc00?vaa=1&amp;vcp=1&amp;vop=1&amp;pid=88526d916&amp;color=36,64,97&amp;vtp=1&amp;bt=1&amp;bbb=1&amp;hb=1">
                <a:extLst>
                  <a:ext uri="{FF2B5EF4-FFF2-40B4-BE49-F238E27FC236}">
                    <a16:creationId xmlns:a16="http://schemas.microsoft.com/office/drawing/2014/main" id="{9FFCC5F7-0DA5-9784-2BCD-0C834BE22E7F}"/>
                  </a:ext>
                </a:extLst>
              </p:cNvPr>
              <p:cNvSpPr/>
              <p:nvPr/>
            </p:nvSpPr>
            <p:spPr>
              <a:xfrm>
                <a:off x="539496" y="1265896"/>
                <a:ext cx="11109960" cy="990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=36+36+36+3×2×18=216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|=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C_5_AS.33_1#23fb2dc00?vaa=1&amp;vcp=1&amp;vop=1&amp;pid=88526d916&amp;color=36,64,97&amp;vtp=1&amp;bt=1&amp;bbb=1&amp;hb=1">
                <a:extLst>
                  <a:ext uri="{FF2B5EF4-FFF2-40B4-BE49-F238E27FC236}">
                    <a16:creationId xmlns:a16="http://schemas.microsoft.com/office/drawing/2014/main" id="{9FFCC5F7-0DA5-9784-2BCD-0C834BE22E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5896"/>
                <a:ext cx="11109960" cy="990600"/>
              </a:xfrm>
              <a:prstGeom prst="rect">
                <a:avLst/>
              </a:prstGeom>
              <a:blipFill>
                <a:blip r:embed="rId4"/>
                <a:stretch>
                  <a:fillRect l="-604" b="-7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33_1#23fb2dc00?vaa=1&amp;vcp=1&amp;vop=1&amp;pid=88526d916&amp;color=36,64,97&amp;vtp=1&amp;bt=1&amp;bbb=1&amp;hb=1">
                <a:extLst>
                  <a:ext uri="{FF2B5EF4-FFF2-40B4-BE49-F238E27FC236}">
                    <a16:creationId xmlns:a16="http://schemas.microsoft.com/office/drawing/2014/main" id="{46ABD426-41A7-28AF-1D0E-E627CE8628A6}"/>
                  </a:ext>
                </a:extLst>
              </p:cNvPr>
              <p:cNvSpPr/>
              <p:nvPr/>
            </p:nvSpPr>
            <p:spPr>
              <a:xfrm>
                <a:off x="539496" y="2256496"/>
                <a:ext cx="11109960" cy="3598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题易知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为等边三角形，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，故C不正确；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𝐴𝐷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𝐴𝐵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𝐴𝐵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𝐴𝐷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𝐴𝐶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，故D不正确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33_1#23fb2dc00?vaa=1&amp;vcp=1&amp;vop=1&amp;pid=88526d916&amp;color=36,64,97&amp;vtp=1&amp;bt=1&amp;bbb=1&amp;hb=1">
                <a:extLst>
                  <a:ext uri="{FF2B5EF4-FFF2-40B4-BE49-F238E27FC236}">
                    <a16:creationId xmlns:a16="http://schemas.microsoft.com/office/drawing/2014/main" id="{46ABD426-41A7-28AF-1D0E-E627CE8628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6496"/>
                <a:ext cx="11109960" cy="3598990"/>
              </a:xfrm>
              <a:prstGeom prst="rect">
                <a:avLst/>
              </a:prstGeom>
              <a:blipFill>
                <a:blip r:embed="rId5"/>
                <a:stretch>
                  <a:fillRect l="-1317" r="-878" b="-3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5_1#2b16ed599?vaa=1&amp;vcp=1&amp;vop=1&amp;pid=88526d916&amp;color=36,64,97&amp;vtp=1&amp;bt=1&amp;bbb=1&amp;hb=1"/>
              <p:cNvSpPr/>
              <p:nvPr/>
            </p:nvSpPr>
            <p:spPr>
              <a:xfrm>
                <a:off x="539496" y="2856661"/>
                <a:ext cx="11109960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[浙江湖州2025高二月考]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的棱长为3，点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是它内切球球面上的两点，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正四面体表面上的动点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最长时，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𝑃𝑁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35_1#2b16ed599?vaa=1&amp;vcp=1&amp;vop=1&amp;pid=88526d91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6661"/>
                <a:ext cx="11109960" cy="810959"/>
              </a:xfrm>
              <a:prstGeom prst="rect">
                <a:avLst/>
              </a:prstGeom>
              <a:blipFill>
                <a:blip r:embed="rId3"/>
                <a:stretch>
                  <a:fillRect l="-1317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35_2#2b16ed599.choices?vaa=1&amp;vcp=1&amp;vop=1&amp;pid=88526d916&amp;color=36,64,97&amp;vtp=1&amp;bbb=1"/>
              <p:cNvSpPr/>
              <p:nvPr/>
            </p:nvSpPr>
            <p:spPr>
              <a:xfrm>
                <a:off x="539496" y="3673525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50515" algn="l"/>
                    <a:tab pos="5662930" algn="l"/>
                    <a:tab pos="84880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35_2#2b16ed599.choices?vaa=1&amp;vcp=1&amp;vop=1&amp;pid=88526d9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73525"/>
                <a:ext cx="11109960" cy="536131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37_1#2b16ed599?htil=2&amp;vaa=1&amp;vcp=1&amp;vop=1&amp;pid=88526d916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3745" y="892008"/>
            <a:ext cx="2779776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AS.37_2#2b16ed599?htil=2&amp;vaa=1&amp;vcp=1&amp;vop=1&amp;pid=88526d916&amp;color=36,64,97&amp;vtp=1&amp;bt=1&amp;bbb=1&amp;hb=1&amp;hs=1"/>
              <p:cNvSpPr/>
              <p:nvPr/>
            </p:nvSpPr>
            <p:spPr>
              <a:xfrm>
                <a:off x="539496" y="828000"/>
                <a:ext cx="8193024" cy="32760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设正四面体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的内切球球心为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的棱长为3，所以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𝐵𝐺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.设内切球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𝐴𝐺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为内切球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的直径时,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最长，此时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AS.37_2#2b16ed599?htil=2&amp;vaa=1&amp;vcp=1&amp;vop=1&amp;pid=88526d916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193024" cy="3276029"/>
              </a:xfrm>
              <a:prstGeom prst="rect">
                <a:avLst/>
              </a:prstGeom>
              <a:blipFill>
                <a:blip r:embed="rId4"/>
                <a:stretch>
                  <a:fillRect l="-1786" r="-2232" b="-2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8_1#2b16ed599?vaa=1&amp;vcp=1&amp;vop=1&amp;pid=88526d916&amp;color=36,64,97&amp;vtp=1&amp;bbb=1"/>
          <p:cNvSpPr/>
          <p:nvPr/>
        </p:nvSpPr>
        <p:spPr>
          <a:xfrm>
            <a:off x="539496" y="5557989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37_2#2b16ed599?htil=2&amp;vaa=1&amp;vcp=1&amp;vop=1&amp;pid=88526d916&amp;color=36,64,97&amp;vtp=1&amp;bt=1&amp;bbb=1&amp;hb=1&amp;hs=1">
                <a:extLst>
                  <a:ext uri="{FF2B5EF4-FFF2-40B4-BE49-F238E27FC236}">
                    <a16:creationId xmlns:a16="http://schemas.microsoft.com/office/drawing/2014/main" id="{3CB4813C-C312-89AE-1D46-39D4F8987BC8}"/>
                  </a:ext>
                </a:extLst>
              </p:cNvPr>
              <p:cNvSpPr/>
              <p:nvPr/>
            </p:nvSpPr>
            <p:spPr>
              <a:xfrm>
                <a:off x="539995" y="4076216"/>
                <a:ext cx="11112011" cy="14726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𝑂𝑀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𝑂𝑁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𝑂𝑀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𝑂𝑁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为该正四面体表面上的动点，所以当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为该正四面体的顶点时，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最大，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𝑃𝑀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𝑃𝑁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37_2#2b16ed599?htil=2&amp;vaa=1&amp;vcp=1&amp;vop=1&amp;pid=88526d916&amp;color=36,64,97&amp;vtp=1&amp;bt=1&amp;bbb=1&amp;hb=1&amp;hs=1">
                <a:extLst>
                  <a:ext uri="{FF2B5EF4-FFF2-40B4-BE49-F238E27FC236}">
                    <a16:creationId xmlns:a16="http://schemas.microsoft.com/office/drawing/2014/main" id="{3CB4813C-C312-89AE-1D46-39D4F8987B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076216"/>
                <a:ext cx="11112011" cy="1472629"/>
              </a:xfrm>
              <a:prstGeom prst="rect">
                <a:avLst/>
              </a:prstGeom>
              <a:blipFill>
                <a:blip r:embed="rId5"/>
                <a:stretch>
                  <a:fillRect l="-1317" b="-49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39_1#077165e79?vaa=1&amp;vcp=1&amp;vop=1&amp;pid=88526d916&amp;color=36,64,97&amp;vtp=1&amp;bt=1&amp;bbb=1&amp;hb=1"/>
              <p:cNvSpPr/>
              <p:nvPr/>
            </p:nvSpPr>
            <p:spPr>
              <a:xfrm>
                <a:off x="539496" y="1017160"/>
                <a:ext cx="11109960" cy="812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[上海闵行区五校2025联考]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已知正四面体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的棱长为3，空间中的动点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𝑃𝐵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𝑃𝐶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𝑃𝐷</m:t>
                            </m:r>
                          </m:e>
                        </m:acc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5_BD.39_1#077165e79?vaa=1&amp;vcp=1&amp;vop=1&amp;pid=88526d91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17160"/>
                <a:ext cx="11109960" cy="812610"/>
              </a:xfrm>
              <a:prstGeom prst="rect">
                <a:avLst/>
              </a:prstGeom>
              <a:blipFill>
                <a:blip r:embed="rId3"/>
                <a:stretch>
                  <a:fillRect l="-1317" t="-1504" b="-150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41_1#077165e79.blank?vaa=1&amp;vcp=1&amp;vop=1&amp;pid=88526d916&amp;color=36,64,97&amp;vpa=10&amp;vtp=1&amp;bbb=1"/>
              <p:cNvSpPr/>
              <p:nvPr/>
            </p:nvSpPr>
            <p:spPr>
              <a:xfrm>
                <a:off x="5200778" y="1485728"/>
                <a:ext cx="577850" cy="2606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[3,9]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41_1#077165e79.blank?vaa=1&amp;vcp=1&amp;vop=1&amp;pid=88526d916&amp;color=36,64,97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778" y="1485728"/>
                <a:ext cx="577850" cy="260668"/>
              </a:xfrm>
              <a:prstGeom prst="rect">
                <a:avLst/>
              </a:prstGeom>
              <a:blipFill>
                <a:blip r:embed="rId4"/>
                <a:stretch>
                  <a:fillRect l="-9474" t="-7143" r="-9474" b="-452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40_1#077165e79?vaa=1&amp;vcp=1&amp;vop=1&amp;pid=88526d916&amp;color=36,64,97&amp;vtp=1&amp;bbb=1&amp;hb=1"/>
              <p:cNvSpPr/>
              <p:nvPr/>
            </p:nvSpPr>
            <p:spPr>
              <a:xfrm>
                <a:off x="539496" y="1833328"/>
                <a:ext cx="11109960" cy="41638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的中心为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（图略），易知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𝑃𝑂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𝑃𝑂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为球心，1为半径的球上.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的棱长为3，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𝐵𝑂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𝐴𝑂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𝑂𝑃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⟩=6+3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⟩∈[3,9]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5_AS.40_1#077165e79?vaa=1&amp;vcp=1&amp;vop=1&amp;pid=88526d91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3328"/>
                <a:ext cx="11109960" cy="4163886"/>
              </a:xfrm>
              <a:prstGeom prst="rect">
                <a:avLst/>
              </a:prstGeom>
              <a:blipFill>
                <a:blip r:embed="rId5"/>
                <a:stretch>
                  <a:fillRect l="-1317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43_1#c1889d35f?htil=3&amp;vcp=1&amp;vop=1&amp;pid=88526d916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2209" y="892009"/>
            <a:ext cx="2597933" cy="290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43_2#c1889d35f?htil=3&amp;vcp=1&amp;vop=1&amp;pid=88526d916&amp;color=36,64,97&amp;vtp=1&amp;bt=1&amp;bbb=1&amp;hb=1&amp;hs=1"/>
              <p:cNvSpPr/>
              <p:nvPr/>
            </p:nvSpPr>
            <p:spPr>
              <a:xfrm>
                <a:off x="539496" y="828000"/>
                <a:ext cx="8211312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2.〈要点１,２,４〉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[江苏连云港厉庄高级中学2024高二期中]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1800" b="0" i="0" spc="-5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，已知空间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的每条边和对角线的长都等于1，点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</a:t>
                </a:r>
                <a:endParaRPr lang="en-US" altLang="zh-CN" spc="-50" dirty="0"/>
              </a:p>
            </p:txBody>
          </p:sp>
        </mc:Choice>
        <mc:Fallback xmlns="">
          <p:sp>
            <p:nvSpPr>
              <p:cNvPr id="3" name="QO_5_BD.43_2#c1889d35f?htil=3&amp;vcp=1&amp;vop=1&amp;pid=88526d916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211312" cy="760540"/>
              </a:xfrm>
              <a:prstGeom prst="rect">
                <a:avLst/>
              </a:prstGeom>
              <a:blipFill>
                <a:blip r:embed="rId4"/>
                <a:stretch>
                  <a:fillRect l="-1782" t="-1600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44_1#91454b7b9?htil=3&amp;vcp=1&amp;vop=1&amp;pid=c1889d35f&amp;color=36,64,97&amp;vtp=1&amp;bbb=1&amp;hs=1"/>
              <p:cNvSpPr/>
              <p:nvPr/>
            </p:nvSpPr>
            <p:spPr>
              <a:xfrm>
                <a:off x="539496" y="1586445"/>
                <a:ext cx="8211312" cy="3919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（1）计算：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44_1#91454b7b9?htil=3&amp;vcp=1&amp;vop=1&amp;pid=c1889d35f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86445"/>
                <a:ext cx="8211312" cy="391922"/>
              </a:xfrm>
              <a:prstGeom prst="rect">
                <a:avLst/>
              </a:prstGeom>
              <a:blipFill>
                <a:blip r:embed="rId5"/>
                <a:stretch>
                  <a:fillRect l="-1782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5_1#91454b7b9?htil=3&amp;vcp=1&amp;vop=1&amp;pid=c1889d35f&amp;color=36,64,97&amp;vtp=1&amp;bbb=1&amp;hs=1"/>
              <p:cNvSpPr/>
              <p:nvPr/>
            </p:nvSpPr>
            <p:spPr>
              <a:xfrm>
                <a:off x="539496" y="1989670"/>
                <a:ext cx="8211312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5_1#91454b7b9?htil=3&amp;vcp=1&amp;vop=1&amp;pid=c1889d35f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9670"/>
                <a:ext cx="8211312" cy="1828800"/>
              </a:xfrm>
              <a:prstGeom prst="rect">
                <a:avLst/>
              </a:prstGeom>
              <a:blipFill>
                <a:blip r:embed="rId6"/>
                <a:stretch>
                  <a:fillRect l="-1782" b="-4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46_1#74c7eba27?vcp=1&amp;vop=1&amp;pid=c1889d35f&amp;color=36,64,97&amp;vtp=1&amp;bbb=1&amp;hs=1"/>
              <p:cNvSpPr/>
              <p:nvPr/>
            </p:nvSpPr>
            <p:spPr>
              <a:xfrm>
                <a:off x="539496" y="3829646"/>
                <a:ext cx="11109960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𝐸𝐺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BD.46_1#74c7eba27?vcp=1&amp;vop=1&amp;pid=c1889d35f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29646"/>
                <a:ext cx="11109960" cy="354140"/>
              </a:xfrm>
              <a:prstGeom prst="rect">
                <a:avLst/>
              </a:prstGeom>
              <a:blipFill>
                <a:blip r:embed="rId7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47_1#74c7eba27?vcp=1&amp;vop=1&amp;pid=c1889d35f&amp;color=36,64,97&amp;vtp=1&amp;bbb=1&amp;hb=1"/>
              <p:cNvSpPr/>
              <p:nvPr/>
            </p:nvSpPr>
            <p:spPr>
              <a:xfrm>
                <a:off x="539496" y="4194898"/>
                <a:ext cx="11109960" cy="57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6_AN.47_1#74c7eba27?vcp=1&amp;vop=1&amp;pid=c1889d35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94898"/>
                <a:ext cx="11109960" cy="571500"/>
              </a:xfrm>
              <a:prstGeom prst="rect">
                <a:avLst/>
              </a:prstGeom>
              <a:blipFill>
                <a:blip r:embed="rId8"/>
                <a:stretch>
                  <a:fillRect l="-1317" b="-6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47_1#74c7eba27?vcp=1&amp;vop=1&amp;pid=c1889d35f&amp;color=36,64,97&amp;vtp=1&amp;bbb=1&amp;hb=1">
                <a:extLst>
                  <a:ext uri="{FF2B5EF4-FFF2-40B4-BE49-F238E27FC236}">
                    <a16:creationId xmlns:a16="http://schemas.microsoft.com/office/drawing/2014/main" id="{66D58079-81A9-9548-BBA6-6E0192F8B6D4}"/>
                  </a:ext>
                </a:extLst>
              </p:cNvPr>
              <p:cNvSpPr/>
              <p:nvPr/>
            </p:nvSpPr>
            <p:spPr>
              <a:xfrm>
                <a:off x="539496" y="4766398"/>
                <a:ext cx="11109960" cy="8128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×1×1×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×1×1×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8" name="QO_6_AN.47_1#74c7eba27?vcp=1&amp;vop=1&amp;pid=c1889d35f&amp;color=36,64,97&amp;vtp=1&amp;bbb=1&amp;hb=1">
                <a:extLst>
                  <a:ext uri="{FF2B5EF4-FFF2-40B4-BE49-F238E27FC236}">
                    <a16:creationId xmlns:a16="http://schemas.microsoft.com/office/drawing/2014/main" id="{66D58079-81A9-9548-BBA6-6E0192F8B6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66398"/>
                <a:ext cx="11109960" cy="812800"/>
              </a:xfrm>
              <a:prstGeom prst="rect">
                <a:avLst/>
              </a:prstGeom>
              <a:blipFill>
                <a:blip r:embed="rId9"/>
                <a:stretch>
                  <a:fillRect l="-1317" t="-1504" b="-9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6_AN.47_1#74c7eba27?vcp=1&amp;vop=1&amp;pid=c1889d35f&amp;color=36,64,97&amp;vtp=1&amp;bbb=1&amp;hb=1">
                <a:extLst>
                  <a:ext uri="{FF2B5EF4-FFF2-40B4-BE49-F238E27FC236}">
                    <a16:creationId xmlns:a16="http://schemas.microsoft.com/office/drawing/2014/main" id="{01293C51-C767-17FC-D1C9-18FCD13BE0C8}"/>
                  </a:ext>
                </a:extLst>
              </p:cNvPr>
              <p:cNvSpPr/>
              <p:nvPr/>
            </p:nvSpPr>
            <p:spPr>
              <a:xfrm>
                <a:off x="539496" y="5579198"/>
                <a:ext cx="11109960" cy="3919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𝐸𝐺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𝐸𝐺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O_6_AN.47_1#74c7eba27?vcp=1&amp;vop=1&amp;pid=c1889d35f&amp;color=36,64,97&amp;vtp=1&amp;bbb=1&amp;hb=1">
                <a:extLst>
                  <a:ext uri="{FF2B5EF4-FFF2-40B4-BE49-F238E27FC236}">
                    <a16:creationId xmlns:a16="http://schemas.microsoft.com/office/drawing/2014/main" id="{01293C51-C767-17FC-D1C9-18FCD13BE0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579198"/>
                <a:ext cx="11109960" cy="391922"/>
              </a:xfrm>
              <a:prstGeom prst="rect">
                <a:avLst/>
              </a:prstGeom>
              <a:blipFill>
                <a:blip r:embed="rId10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8_1#f19598a98?vcp=1&amp;vop=1&amp;pid=c1889d35f&amp;color=36,64,97&amp;vtp=1&amp;bt=1&amp;bbb=1"/>
              <p:cNvSpPr/>
              <p:nvPr/>
            </p:nvSpPr>
            <p:spPr>
              <a:xfrm>
                <a:off x="539496" y="202589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（3）求异面直线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8_1#f19598a98?vcp=1&amp;vop=1&amp;pid=c1889d35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589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9_1#f19598a98?vcp=1&amp;vop=1&amp;pid=c1889d35f&amp;color=36,64,97&amp;vtp=1&amp;bbb=1"/>
              <p:cNvSpPr/>
              <p:nvPr/>
            </p:nvSpPr>
            <p:spPr>
              <a:xfrm>
                <a:off x="539496" y="2399525"/>
                <a:ext cx="11109960" cy="24023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𝒄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𝐴𝐺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𝐶𝐸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𝐴𝐺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𝐶𝐸</m:t>
                            </m:r>
                          </m:e>
                        </m:acc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𝐴𝐺</m:t>
                                </m:r>
                              </m:e>
                            </m:acc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𝐶𝐸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异面直线所成角的范围是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9_1#f19598a98?vcp=1&amp;vop=1&amp;pid=c1889d3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9525"/>
                <a:ext cx="11109960" cy="2402396"/>
              </a:xfrm>
              <a:prstGeom prst="rect">
                <a:avLst/>
              </a:prstGeom>
              <a:blipFill>
                <a:blip r:embed="rId4"/>
                <a:stretch>
                  <a:fillRect l="-1317" b="-3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a0bada0b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a0bada0b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3a0bada0b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86162534.fixed?vcp=1&amp;pid=3a0bada0b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586162534.fixed?vcp=1&amp;pid=3a0bada0b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6.1.2</a:t>
            </a:r>
            <a:endParaRPr lang="en-US" altLang="zh-CN" sz="5400" dirty="0"/>
          </a:p>
        </p:txBody>
      </p:sp>
      <p:sp>
        <p:nvSpPr>
          <p:cNvPr id="4" name="C_3_BD#586162534.fixed?vcp=1&amp;pid=3a0bada0b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空间向量的数量积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dcb76e2?vcp=1&amp;pid=586162534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1_1#8f586b887?vaa=1&amp;vcp=1&amp;vop=1&amp;pid=66dcb76e2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为非零向量，且满足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5_BD.1_1#8f586b887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8f586b887.bracket?vaa=1&amp;vcp=1&amp;vop=1&amp;pid=66dcb76e2&amp;color=36,64,97&amp;vpa=1&amp;vtp=1"/>
          <p:cNvSpPr/>
          <p:nvPr/>
        </p:nvSpPr>
        <p:spPr>
          <a:xfrm>
            <a:off x="9201722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_2#8f586b887.choices?vaa=1&amp;vcp=1&amp;vop=1&amp;pid=66dcb76e2&amp;color=36,64,97&amp;vtp=1&amp;bbb=1"/>
              <p:cNvSpPr/>
              <p:nvPr/>
            </p:nvSpPr>
            <p:spPr>
              <a:xfrm>
                <a:off x="539496" y="1566886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45740" algn="l"/>
                    <a:tab pos="54787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1_2#8f586b887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6886"/>
                <a:ext cx="11109960" cy="52565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2_1#8f586b887?vaa=1&amp;vcp=1&amp;vop=1&amp;pid=66dcb76e2&amp;color=36,64,97&amp;vtp=1&amp;bbb=1&amp;hb=1"/>
              <p:cNvSpPr/>
              <p:nvPr/>
            </p:nvSpPr>
            <p:spPr>
              <a:xfrm>
                <a:off x="539496" y="2105175"/>
                <a:ext cx="11109960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上的投影向量为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2_1#8f586b887?vaa=1&amp;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5175"/>
                <a:ext cx="11109960" cy="927100"/>
              </a:xfrm>
              <a:prstGeom prst="rect">
                <a:avLst/>
              </a:prstGeom>
              <a:blipFill>
                <a:blip r:embed="rId5"/>
                <a:stretch>
                  <a:fillRect l="-1317" b="-6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_1#19515d421?vaa=1&amp;vcp=1&amp;vop=1&amp;pid=66dcb76e2&amp;color=36,64,97&amp;vtp=1&amp;bt=1&amp;bbb=1"/>
              <p:cNvSpPr/>
              <p:nvPr/>
            </p:nvSpPr>
            <p:spPr>
              <a:xfrm>
                <a:off x="539496" y="251779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均为单位向量，它们的夹角为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5_1#19515d421?vaa=1&amp;vcp=1&amp;vop=1&amp;pid=66dcb76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779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19515d421.bracket?vaa=1&amp;vcp=1&amp;vop=1&amp;pid=66dcb76e2&amp;color=36,64,97&amp;vpa=2&amp;vtp=1"/>
          <p:cNvSpPr/>
          <p:nvPr/>
        </p:nvSpPr>
        <p:spPr>
          <a:xfrm>
            <a:off x="8888984" y="259729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_2#19515d421.choices?vaa=1&amp;vcp=1&amp;vop=1&amp;pid=66dcb76e2&amp;color=36,64,97&amp;vtp=1&amp;bbb=1"/>
              <p:cNvSpPr/>
              <p:nvPr/>
            </p:nvSpPr>
            <p:spPr>
              <a:xfrm>
                <a:off x="539496" y="2889903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87015" algn="l"/>
                    <a:tab pos="5650230" algn="l"/>
                    <a:tab pos="8424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_2#19515d421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9903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6_1#19515d421?vaa=1&amp;vcp=1&amp;vop=1&amp;pid=66dcb76e2&amp;color=36,64,97&amp;vtp=1&amp;bbb=1&amp;hb=1"/>
              <p:cNvSpPr/>
              <p:nvPr/>
            </p:nvSpPr>
            <p:spPr>
              <a:xfrm>
                <a:off x="539496" y="3426605"/>
                <a:ext cx="11109960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6_1#19515d421?vaa=1&amp;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6605"/>
                <a:ext cx="11109960" cy="1110171"/>
              </a:xfrm>
              <a:prstGeom prst="rect">
                <a:avLst/>
              </a:prstGeom>
              <a:blipFill>
                <a:blip r:embed="rId5"/>
                <a:stretch>
                  <a:fillRect l="-1317" r="-1043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6219b9209?vaa=1&amp;vcp=1&amp;vop=1&amp;pid=66dcb76e2&amp;color=36,64,97&amp;vtp=1&amp;bt=1&amp;bbb=1"/>
          <p:cNvSpPr/>
          <p:nvPr/>
        </p:nvSpPr>
        <p:spPr>
          <a:xfrm>
            <a:off x="539496" y="1007033"/>
            <a:ext cx="11109960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3.〈要点1〉（多选）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下列说法错误的是(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5_AN.11_1#6219b9209.bracket?vaa=1&amp;vcp=1&amp;vop=1&amp;pid=66dcb76e2&amp;color=36,64,97&amp;vpa=3&amp;vtp=1&amp;bbb=1"/>
          <p:cNvSpPr/>
          <p:nvPr/>
        </p:nvSpPr>
        <p:spPr>
          <a:xfrm>
            <a:off x="4670171" y="1051165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9_2#6219b9209.choices?vaa=1&amp;vcp=1&amp;vop=1&amp;pid=66dcb76e2&amp;color=36,64,97&amp;vtp=1&amp;bbb=1"/>
              <p:cNvSpPr/>
              <p:nvPr/>
            </p:nvSpPr>
            <p:spPr>
              <a:xfrm>
                <a:off x="539496" y="1339963"/>
                <a:ext cx="11109960" cy="1468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A.对于任意向量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不共线的充要条件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.在空间四边形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.在棱长为1的正四面体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9_2#6219b9209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39963"/>
                <a:ext cx="11109960" cy="1468438"/>
              </a:xfrm>
              <a:prstGeom prst="rect">
                <a:avLst/>
              </a:prstGeom>
              <a:blipFill>
                <a:blip r:embed="rId3"/>
                <a:stretch>
                  <a:fillRect l="-1317" t="-2905" b="-53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0_1#6219b9209?vaa=1&amp;vcp=1&amp;vop=1&amp;pid=66dcb76e2&amp;color=36,64,97&amp;vtp=1&amp;bbb=1&amp;hb=1"/>
              <p:cNvSpPr/>
              <p:nvPr/>
            </p:nvSpPr>
            <p:spPr>
              <a:xfrm>
                <a:off x="539496" y="2817164"/>
                <a:ext cx="11109960" cy="147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都为0或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可能共线，比如共线向量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的模分别是2，3，故B错误；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在空间四边形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C_5_AS.10_1#6219b9209?vaa=1&amp;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7164"/>
                <a:ext cx="11109960" cy="1473200"/>
              </a:xfrm>
              <a:prstGeom prst="rect">
                <a:avLst/>
              </a:prstGeom>
              <a:blipFill>
                <a:blip r:embed="rId4"/>
                <a:stretch>
                  <a:fillRect l="-1317" t="-1653" r="-274" b="-7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AS.10_1#6219b9209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3C79F54C-6EC7-8912-CAA1-1E851B4409CC}"/>
                  </a:ext>
                </a:extLst>
              </p:cNvPr>
              <p:cNvSpPr/>
              <p:nvPr/>
            </p:nvSpPr>
            <p:spPr>
              <a:xfrm>
                <a:off x="539496" y="4298619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C_5_AS.10_1#6219b9209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3C79F54C-6EC7-8912-CAA1-1E851B4409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98619"/>
                <a:ext cx="11109960" cy="863600"/>
              </a:xfrm>
              <a:prstGeom prst="rect">
                <a:avLst/>
              </a:prstGeom>
              <a:blipFill>
                <a:blip r:embed="rId5"/>
                <a:stretch>
                  <a:fillRect l="-768" b="-105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10_1#6219b9209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BDAD5600-6E15-5F0A-5F01-91603FBB4478}"/>
                  </a:ext>
                </a:extLst>
              </p:cNvPr>
              <p:cNvSpPr/>
              <p:nvPr/>
            </p:nvSpPr>
            <p:spPr>
              <a:xfrm>
                <a:off x="539496" y="5149519"/>
                <a:ext cx="11109960" cy="468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在棱长为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1的正四面体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=1×1×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5_AS.10_1#6219b9209?vaa=1&amp;vcp=1&amp;vop=1&amp;pid=66dcb76e2&amp;color=36,64,97&amp;vtp=1&amp;bbb=1&amp;hb=1">
                <a:extLst>
                  <a:ext uri="{FF2B5EF4-FFF2-40B4-BE49-F238E27FC236}">
                    <a16:creationId xmlns:a16="http://schemas.microsoft.com/office/drawing/2014/main" id="{BDAD5600-6E15-5F0A-5F01-91603FBB44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49519"/>
                <a:ext cx="11109960" cy="468313"/>
              </a:xfrm>
              <a:prstGeom prst="rect">
                <a:avLst/>
              </a:prstGeom>
              <a:blipFill>
                <a:blip r:embed="rId6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3_1#3a2a44043?vaa=1&amp;vcp=1&amp;vop=1&amp;pid=66dcb76e2&amp;color=36,64,97&amp;vtp=1&amp;bt=1&amp;bbb=1"/>
              <p:cNvSpPr/>
              <p:nvPr/>
            </p:nvSpPr>
            <p:spPr>
              <a:xfrm>
                <a:off x="539496" y="2424480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13_1#3a2a44043?vaa=1&amp;vcp=1&amp;vop=1&amp;pid=66dcb76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4480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3a2a44043.bracket?vaa=1&amp;vcp=1&amp;vop=1&amp;pid=66dcb76e2&amp;color=36,64,97&amp;vpa=4&amp;vtp=1"/>
          <p:cNvSpPr/>
          <p:nvPr/>
        </p:nvSpPr>
        <p:spPr>
          <a:xfrm>
            <a:off x="9315133" y="254366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3_2#3a2a44043.choices?vaa=1&amp;vcp=1&amp;vop=1&amp;pid=66dcb76e2&amp;color=36,64,97&amp;vtp=1&amp;bbb=1"/>
              <p:cNvSpPr/>
              <p:nvPr/>
            </p:nvSpPr>
            <p:spPr>
              <a:xfrm>
                <a:off x="539496" y="283322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3_2#3a2a44043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322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4_1#3a2a44043?vaa=1&amp;vcp=1&amp;vop=1&amp;pid=66dcb76e2&amp;color=36,64,97&amp;vtp=1&amp;bbb=1&amp;hb=1"/>
              <p:cNvSpPr/>
              <p:nvPr/>
            </p:nvSpPr>
            <p:spPr>
              <a:xfrm>
                <a:off x="539496" y="3197719"/>
                <a:ext cx="11109960" cy="1367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14_1#3a2a44043?vaa=1&amp;vcp=1&amp;vop=1&amp;pid=66dcb76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7719"/>
                <a:ext cx="11109960" cy="1367155"/>
              </a:xfrm>
              <a:prstGeom prst="rect">
                <a:avLst/>
              </a:prstGeom>
              <a:blipFill>
                <a:blip r:embed="rId5"/>
                <a:stretch>
                  <a:fillRect l="-1317" r="-1372"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7_1#ee2ea2993?vaa=1&amp;vcp=1&amp;vop=1&amp;pid=66dcb76e2&amp;color=36,64,97&amp;vtp=1&amp;bt=1&amp;bbb=1&amp;hb=1"/>
              <p:cNvSpPr/>
              <p:nvPr/>
            </p:nvSpPr>
            <p:spPr>
              <a:xfrm>
                <a:off x="539496" y="2828118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17_1#ee2ea2993?vaa=1&amp;vcp=1&amp;vop=1&amp;pid=66dcb76e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8118"/>
                <a:ext cx="11109960" cy="871347"/>
              </a:xfrm>
              <a:prstGeom prst="rect">
                <a:avLst/>
              </a:prstGeom>
              <a:blipFill>
                <a:blip r:embed="rId3"/>
                <a:stretch>
                  <a:fillRect l="-1317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7_2#ee2ea2993.choices?vaa=1&amp;vcp=1&amp;vop=1&amp;pid=66dcb76e2&amp;color=36,64,97&amp;vtp=1&amp;bbb=1"/>
              <p:cNvSpPr/>
              <p:nvPr/>
            </p:nvSpPr>
            <p:spPr>
              <a:xfrm>
                <a:off x="539496" y="3710513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20365" algn="l"/>
                    <a:tab pos="5662930" algn="l"/>
                    <a:tab pos="85578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7_2#ee2ea2993.choices?vaa=1&amp;vcp=1&amp;vop=1&amp;pid=66dcb76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10513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461</Words>
  <Application>Microsoft Office PowerPoint</Application>
  <PresentationFormat>宽屏</PresentationFormat>
  <Paragraphs>153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等线</vt:lpstr>
      <vt:lpstr>仿宋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2025-10-21T08:39:49Z</dcterms:created>
  <dcterms:modified xsi:type="dcterms:W3CDTF">2025-10-21T09:07:04Z</dcterms:modified>
  <cp:category/>
  <cp:contentStatus/>
</cp:coreProperties>
</file>